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_rels/data1.xml.rels" ContentType="application/vnd.openxmlformats-package.relationships+xml"/>
  <Override PartName="/ppt/diagrams/_rels/drawing1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OOXDiagramDataRels1_7.svg" ContentType="image/svg"/>
  <Override PartName="/ppt/media/image1.png" ContentType="image/png"/>
  <Override PartName="/ppt/media/OOXDiagramDataRels1_2.png" ContentType="image/png"/>
  <Override PartName="/ppt/media/image2.png" ContentType="image/png"/>
  <Override PartName="/ppt/media/image3.png" ContentType="image/png"/>
  <Override PartName="/ppt/media/OOXDiagramDataRels1_1.svg" ContentType="image/svg"/>
  <Override PartName="/ppt/media/image4.png" ContentType="image/png"/>
  <Override PartName="/ppt/media/OOXDiagramDataRels1_0.png" ContentType="image/png"/>
  <Override PartName="/ppt/media/OOXDiagramDataRels1_3.svg" ContentType="image/svg"/>
  <Override PartName="/ppt/media/OOXDiagramDataRels1_4.png" ContentType="image/png"/>
  <Override PartName="/ppt/media/OOXDiagramDataRels1_5.svg" ContentType="image/svg"/>
  <Override PartName="/ppt/media/OOXDiagramDataRels1_6.png" ContentType="image/png"/>
  <Override PartName="/ppt/media/OOXDiagramDrawingRels1_0.png" ContentType="image/png"/>
  <Override PartName="/ppt/media/OOXDiagramDrawingRels1_1.svg" ContentType="image/svg"/>
  <Override PartName="/ppt/media/OOXDiagramDrawingRels1_2.png" ContentType="image/png"/>
  <Override PartName="/ppt/media/OOXDiagramDrawingRels1_3.svg" ContentType="image/svg"/>
  <Override PartName="/ppt/media/OOXDiagramDrawingRels1_4.png" ContentType="image/png"/>
  <Override PartName="/ppt/media/OOXDiagramDrawingRels1_5.svg" ContentType="image/svg"/>
  <Override PartName="/ppt/media/OOXDiagramDrawingRels1_6.png" ContentType="image/png"/>
  <Override PartName="/ppt/media/OOXDiagramDrawingRels1_7.svg" ContentType="image/svg"/>
  <Override PartName="/ppt/media/image5.png" ContentType="image/png"/>
  <Override PartName="/ppt/media/hdphoto1.wdp" ContentType="image/vnd.ms-photo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1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2" Type="http://schemas.openxmlformats.org/officeDocument/2006/relationships/image" Target="../media/OOXDiagramDataRels1_1.svg"/><Relationship Id="rId3" Type="http://schemas.openxmlformats.org/officeDocument/2006/relationships/image" Target="../media/OOXDiagramDataRels1_2.png"/><Relationship Id="rId4" Type="http://schemas.openxmlformats.org/officeDocument/2006/relationships/image" Target="../media/OOXDiagramDataRels1_3.svg"/><Relationship Id="rId5" Type="http://schemas.openxmlformats.org/officeDocument/2006/relationships/image" Target="../media/OOXDiagramDataRels1_4.png"/><Relationship Id="rId6" Type="http://schemas.openxmlformats.org/officeDocument/2006/relationships/image" Target="../media/OOXDiagramDataRels1_5.svg"/><Relationship Id="rId7" Type="http://schemas.openxmlformats.org/officeDocument/2006/relationships/image" Target="../media/OOXDiagramDataRels1_6.png"/><Relationship Id="rId8" Type="http://schemas.openxmlformats.org/officeDocument/2006/relationships/image" Target="../media/OOXDiagramDataRels1_7.sv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2" Type="http://schemas.openxmlformats.org/officeDocument/2006/relationships/image" Target="../media/OOXDiagramDrawingRels1_1.svg"/><Relationship Id="rId3" Type="http://schemas.openxmlformats.org/officeDocument/2006/relationships/image" Target="../media/OOXDiagramDrawingRels1_2.png"/><Relationship Id="rId4" Type="http://schemas.openxmlformats.org/officeDocument/2006/relationships/image" Target="../media/OOXDiagramDrawingRels1_3.svg"/><Relationship Id="rId5" Type="http://schemas.openxmlformats.org/officeDocument/2006/relationships/image" Target="../media/OOXDiagramDrawingRels1_4.png"/><Relationship Id="rId6" Type="http://schemas.openxmlformats.org/officeDocument/2006/relationships/image" Target="../media/OOXDiagramDrawingRels1_5.svg"/><Relationship Id="rId7" Type="http://schemas.openxmlformats.org/officeDocument/2006/relationships/image" Target="../media/OOXDiagramDrawingRels1_6.png"/><Relationship Id="rId8" Type="http://schemas.openxmlformats.org/officeDocument/2006/relationships/image" Target="../media/OOXDiagramDrawingRels1_7.sv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en-US" noProof="0" dirty="0"/>
            <a:t>YOLOv8</a:t>
          </a:r>
          <a:endParaRPr lang="ru-RU" noProof="0" dirty="0"/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ru-RU" noProof="0" dirty="0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ru-RU" noProof="0" dirty="0"/>
        </a:p>
      </dgm:t>
    </dgm:pt>
    <dgm:pt modelId="{4D7D34C7-9466-4514-BF51-7396C17436B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en-US" noProof="0" dirty="0" err="1"/>
            <a:t>PyTorch</a:t>
          </a:r>
          <a:endParaRPr lang="ru-RU" noProof="0" dirty="0"/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ru-RU" noProof="0" dirty="0"/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ru-RU" noProof="0" dirty="0"/>
        </a:p>
      </dgm:t>
    </dgm:pt>
    <dgm:pt modelId="{8E185869-F0D4-43E2-B08A-2F3E83EE98F3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en-US" noProof="0" dirty="0"/>
            <a:t>Fast </a:t>
          </a:r>
          <a:r>
            <a:rPr lang="en-US" noProof="0" dirty="0" err="1"/>
            <a:t>api</a:t>
          </a:r>
          <a:endParaRPr lang="ru-RU" noProof="0" dirty="0"/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ru-RU" noProof="0" dirty="0"/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ru-RU" noProof="0" dirty="0"/>
        </a:p>
      </dgm:t>
    </dgm:pt>
    <dgm:pt modelId="{F35CD034-1EF4-45AB-869D-A7A893CF4AC0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en-US" noProof="0" dirty="0"/>
            <a:t>React</a:t>
          </a:r>
          <a:endParaRPr lang="ru-RU" noProof="0" dirty="0"/>
        </a:p>
      </dgm:t>
    </dgm:pt>
    <dgm:pt modelId="{43196C9B-69C5-4F2A-A672-81480962C844}" type="parTrans" cxnId="{72BEACB3-2AA2-4134-BCFB-81D8DF52964D}">
      <dgm:prSet/>
      <dgm:spPr/>
      <dgm:t>
        <a:bodyPr/>
        <a:lstStyle/>
        <a:p>
          <a:endParaRPr lang="ru-RU"/>
        </a:p>
      </dgm:t>
    </dgm:pt>
    <dgm:pt modelId="{BC7EF2BA-E8A6-4602-988A-339974BF8B8F}" type="sibTrans" cxnId="{72BEACB3-2AA2-4134-BCFB-81D8DF52964D}">
      <dgm:prSet/>
      <dgm:spPr/>
      <dgm:t>
        <a:bodyPr/>
        <a:lstStyle/>
        <a:p>
          <a:endParaRPr lang="ru-RU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4" custAng="8100000" custLinFactNeighborX="3185" custLinFactNeighborY="-8534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4" custLinFactNeighborY="-2291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4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4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4" custLinFactNeighborX="-2010" custLinFactNeighborY="-947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4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4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4" custLinFactNeighborX="-2106" custLinFactNeighborY="-712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4">
        <dgm:presLayoutVars>
          <dgm:chMax val="1"/>
          <dgm:chPref val="1"/>
        </dgm:presLayoutVars>
      </dgm:prSet>
      <dgm:spPr/>
    </dgm:pt>
    <dgm:pt modelId="{22EAC801-784E-4429-9928-393EC13CE790}" type="pres">
      <dgm:prSet presAssocID="{77D0876E-2BA2-4E28-ADB5-9885FCB7156A}" presName="sibTrans" presStyleCnt="0"/>
      <dgm:spPr/>
    </dgm:pt>
    <dgm:pt modelId="{59E08DB3-EADD-42B7-A213-708F104A709E}" type="pres">
      <dgm:prSet presAssocID="{F35CD034-1EF4-45AB-869D-A7A893CF4AC0}" presName="compNode" presStyleCnt="0"/>
      <dgm:spPr/>
    </dgm:pt>
    <dgm:pt modelId="{93A6E655-1598-46B4-8013-2139911C1114}" type="pres">
      <dgm:prSet presAssocID="{F35CD034-1EF4-45AB-869D-A7A893CF4AC0}" presName="iconBgRect" presStyleLbl="bgShp" presStyleIdx="3" presStyleCnt="4"/>
      <dgm:spPr/>
    </dgm:pt>
    <dgm:pt modelId="{FA31BAF3-B6FD-42FE-867B-58CD92AF867E}" type="pres">
      <dgm:prSet presAssocID="{F35CD034-1EF4-45AB-869D-A7A893CF4AC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75B16ECF-7E20-49F6-ACD0-D0FE925312F3}" type="pres">
      <dgm:prSet presAssocID="{F35CD034-1EF4-45AB-869D-A7A893CF4AC0}" presName="spaceRect" presStyleCnt="0"/>
      <dgm:spPr/>
    </dgm:pt>
    <dgm:pt modelId="{68AD1C50-8643-42AB-BBD5-194F64D54A78}" type="pres">
      <dgm:prSet presAssocID="{F35CD034-1EF4-45AB-869D-A7A893CF4AC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C7C57223-128C-D045-9445-4EB53CB7DBA0}" type="presOf" srcId="{7B62DEA7-9DCD-4B2E-9DC5-BE121C266AFD}" destId="{87B1B46A-CA1D-4445-8579-F40C78A1880B}" srcOrd="0" destOrd="0" presId="urn:microsoft.com/office/officeart/2018/5/layout/IconCircleLabelList"/>
    <dgm:cxn modelId="{A001473D-3297-7D45-84AC-0B226F7C2AAB}" type="presOf" srcId="{8E185869-F0D4-43E2-B08A-2F3E83EE98F3}" destId="{3360347C-5C69-4C15-9A6A-3E9A9E20C3DA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2BEACB3-2AA2-4134-BCFB-81D8DF52964D}" srcId="{7B62DEA7-9DCD-4B2E-9DC5-BE121C266AFD}" destId="{F35CD034-1EF4-45AB-869D-A7A893CF4AC0}" srcOrd="3" destOrd="0" parTransId="{43196C9B-69C5-4F2A-A672-81480962C844}" sibTransId="{BC7EF2BA-E8A6-4602-988A-339974BF8B8F}"/>
    <dgm:cxn modelId="{E4BFEFC8-AF43-43DC-9A1B-D51DB99BCF6C}" type="presOf" srcId="{F35CD034-1EF4-45AB-869D-A7A893CF4AC0}" destId="{68AD1C50-8643-42AB-BBD5-194F64D54A78}" srcOrd="0" destOrd="0" presId="urn:microsoft.com/office/officeart/2018/5/layout/IconCircleLabelList"/>
    <dgm:cxn modelId="{42D2B1F0-5121-8B4F-A45A-08B836B744A0}" type="presOf" srcId="{41CDB9B8-E81E-41E7-AE89-8F6EDFC88D92}" destId="{7600CD1A-2D28-4054-8809-838E618A0595}" srcOrd="0" destOrd="0" presId="urn:microsoft.com/office/officeart/2018/5/layout/IconCircleLabelList"/>
    <dgm:cxn modelId="{943952FA-ED89-A54B-B607-EA71B7A0FD37}" type="presOf" srcId="{4D7D34C7-9466-4514-BF51-7396C17436B5}" destId="{529F61D3-444E-4541-AC4F-326FDA9BEAF3}" srcOrd="0" destOrd="0" presId="urn:microsoft.com/office/officeart/2018/5/layout/IconCircleLabelList"/>
    <dgm:cxn modelId="{5EBFF232-F7A7-2D46-838E-C1DC0DC45441}" type="presParOf" srcId="{87B1B46A-CA1D-4445-8579-F40C78A1880B}" destId="{B78F77A9-D452-4F3F-ADF1-08124CDCB940}" srcOrd="0" destOrd="0" presId="urn:microsoft.com/office/officeart/2018/5/layout/IconCircleLabelList"/>
    <dgm:cxn modelId="{D42C670A-A6E9-B346-9697-C254261F351D}" type="presParOf" srcId="{B78F77A9-D452-4F3F-ADF1-08124CDCB940}" destId="{223CEBFB-B6C0-4518-9E76-B1250D3AEE20}" srcOrd="0" destOrd="0" presId="urn:microsoft.com/office/officeart/2018/5/layout/IconCircleLabelList"/>
    <dgm:cxn modelId="{C868C8F4-3E34-6843-9C0A-37F0A4E25803}" type="presParOf" srcId="{B78F77A9-D452-4F3F-ADF1-08124CDCB940}" destId="{CEC3BB2D-F9F1-4489-93C4-A156AC3849E7}" srcOrd="1" destOrd="0" presId="urn:microsoft.com/office/officeart/2018/5/layout/IconCircleLabelList"/>
    <dgm:cxn modelId="{D025EAC7-D623-3242-B506-0E81D95E5CD7}" type="presParOf" srcId="{B78F77A9-D452-4F3F-ADF1-08124CDCB940}" destId="{99D442A7-5D31-4CD1-A931-5F3D628718C8}" srcOrd="2" destOrd="0" presId="urn:microsoft.com/office/officeart/2018/5/layout/IconCircleLabelList"/>
    <dgm:cxn modelId="{E1E909F0-336D-674B-9FA1-FC739DF7FE51}" type="presParOf" srcId="{B78F77A9-D452-4F3F-ADF1-08124CDCB940}" destId="{7600CD1A-2D28-4054-8809-838E618A0595}" srcOrd="3" destOrd="0" presId="urn:microsoft.com/office/officeart/2018/5/layout/IconCircleLabelList"/>
    <dgm:cxn modelId="{5262FBE1-63B4-AA41-A54A-ECED07154A7A}" type="presParOf" srcId="{87B1B46A-CA1D-4445-8579-F40C78A1880B}" destId="{9D599636-89FD-41B5-970D-9F8617BA295C}" srcOrd="1" destOrd="0" presId="urn:microsoft.com/office/officeart/2018/5/layout/IconCircleLabelList"/>
    <dgm:cxn modelId="{CA9393FE-4693-1D4B-8B34-DE2ACE402067}" type="presParOf" srcId="{87B1B46A-CA1D-4445-8579-F40C78A1880B}" destId="{E765D845-767A-46E9-BD73-B0B0E82FE9B0}" srcOrd="2" destOrd="0" presId="urn:microsoft.com/office/officeart/2018/5/layout/IconCircleLabelList"/>
    <dgm:cxn modelId="{9CEDDB38-FDB7-CA43-A348-3505FC1F0B5B}" type="presParOf" srcId="{E765D845-767A-46E9-BD73-B0B0E82FE9B0}" destId="{F82A6E7C-4234-4816-9EB8-ED399009E25C}" srcOrd="0" destOrd="0" presId="urn:microsoft.com/office/officeart/2018/5/layout/IconCircleLabelList"/>
    <dgm:cxn modelId="{C6FA9580-19CC-2A48-906B-E1BAE52D431F}" type="presParOf" srcId="{E765D845-767A-46E9-BD73-B0B0E82FE9B0}" destId="{8BA5F9BB-3E28-4026-A392-7F4C0A3085E2}" srcOrd="1" destOrd="0" presId="urn:microsoft.com/office/officeart/2018/5/layout/IconCircleLabelList"/>
    <dgm:cxn modelId="{4B648784-2E04-4143-80C9-C4646C1E0425}" type="presParOf" srcId="{E765D845-767A-46E9-BD73-B0B0E82FE9B0}" destId="{DC8182C7-C8E0-4DAE-B344-FE508B06E860}" srcOrd="2" destOrd="0" presId="urn:microsoft.com/office/officeart/2018/5/layout/IconCircleLabelList"/>
    <dgm:cxn modelId="{AF68AB63-F8A3-DD4A-9759-D43E709017AB}" type="presParOf" srcId="{E765D845-767A-46E9-BD73-B0B0E82FE9B0}" destId="{529F61D3-444E-4541-AC4F-326FDA9BEAF3}" srcOrd="3" destOrd="0" presId="urn:microsoft.com/office/officeart/2018/5/layout/IconCircleLabelList"/>
    <dgm:cxn modelId="{D63C15A7-49C2-CD4F-8F08-8FF35B43080D}" type="presParOf" srcId="{87B1B46A-CA1D-4445-8579-F40C78A1880B}" destId="{A999AABC-CAD9-4E1C-B78B-2BECA8D43C27}" srcOrd="3" destOrd="0" presId="urn:microsoft.com/office/officeart/2018/5/layout/IconCircleLabelList"/>
    <dgm:cxn modelId="{5160E128-ACBA-0B47-A34F-4921A967C90D}" type="presParOf" srcId="{87B1B46A-CA1D-4445-8579-F40C78A1880B}" destId="{DB99A9BB-B1B8-433F-A4FA-6F31B826EE48}" srcOrd="4" destOrd="0" presId="urn:microsoft.com/office/officeart/2018/5/layout/IconCircleLabelList"/>
    <dgm:cxn modelId="{D7D48B26-A481-BA43-9905-5FED3593232E}" type="presParOf" srcId="{DB99A9BB-B1B8-433F-A4FA-6F31B826EE48}" destId="{CA848760-99D5-488A-AFB3-9EA6BD946B87}" srcOrd="0" destOrd="0" presId="urn:microsoft.com/office/officeart/2018/5/layout/IconCircleLabelList"/>
    <dgm:cxn modelId="{3DAEF284-ECC4-B84C-B919-25F937F9278E}" type="presParOf" srcId="{DB99A9BB-B1B8-433F-A4FA-6F31B826EE48}" destId="{FD5546ED-1D49-469E-BE29-17C87FAFD7C8}" srcOrd="1" destOrd="0" presId="urn:microsoft.com/office/officeart/2018/5/layout/IconCircleLabelList"/>
    <dgm:cxn modelId="{EDDA1972-D6E4-D54F-90C4-C7C06F920946}" type="presParOf" srcId="{DB99A9BB-B1B8-433F-A4FA-6F31B826EE48}" destId="{408A0B1B-BC17-40DB-A76F-65541C3B4325}" srcOrd="2" destOrd="0" presId="urn:microsoft.com/office/officeart/2018/5/layout/IconCircleLabelList"/>
    <dgm:cxn modelId="{A9D4C85D-074D-8E47-822F-ED978054DA4A}" type="presParOf" srcId="{DB99A9BB-B1B8-433F-A4FA-6F31B826EE48}" destId="{3360347C-5C69-4C15-9A6A-3E9A9E20C3DA}" srcOrd="3" destOrd="0" presId="urn:microsoft.com/office/officeart/2018/5/layout/IconCircleLabelList"/>
    <dgm:cxn modelId="{C17C2772-E603-417A-8810-8BC7A8044D4E}" type="presParOf" srcId="{87B1B46A-CA1D-4445-8579-F40C78A1880B}" destId="{22EAC801-784E-4429-9928-393EC13CE790}" srcOrd="5" destOrd="0" presId="urn:microsoft.com/office/officeart/2018/5/layout/IconCircleLabelList"/>
    <dgm:cxn modelId="{9BBEC1B2-A130-4621-AC4E-C297FF6D22AF}" type="presParOf" srcId="{87B1B46A-CA1D-4445-8579-F40C78A1880B}" destId="{59E08DB3-EADD-42B7-A213-708F104A709E}" srcOrd="6" destOrd="0" presId="urn:microsoft.com/office/officeart/2018/5/layout/IconCircleLabelList"/>
    <dgm:cxn modelId="{FEFD74CF-517E-436C-ADF2-F874B55E960D}" type="presParOf" srcId="{59E08DB3-EADD-42B7-A213-708F104A709E}" destId="{93A6E655-1598-46B4-8013-2139911C1114}" srcOrd="0" destOrd="0" presId="urn:microsoft.com/office/officeart/2018/5/layout/IconCircleLabelList"/>
    <dgm:cxn modelId="{B3E70DDA-E3A7-4A32-BF78-E8E33F028C40}" type="presParOf" srcId="{59E08DB3-EADD-42B7-A213-708F104A709E}" destId="{FA31BAF3-B6FD-42FE-867B-58CD92AF867E}" srcOrd="1" destOrd="0" presId="urn:microsoft.com/office/officeart/2018/5/layout/IconCircleLabelList"/>
    <dgm:cxn modelId="{47458935-4A4E-40F7-90BF-CB1ED4FA8519}" type="presParOf" srcId="{59E08DB3-EADD-42B7-A213-708F104A709E}" destId="{75B16ECF-7E20-49F6-ACD0-D0FE925312F3}" srcOrd="2" destOrd="0" presId="urn:microsoft.com/office/officeart/2018/5/layout/IconCircleLabelList"/>
    <dgm:cxn modelId="{12FEF728-1D4A-4E89-A894-9A305BAA5F66}" type="presParOf" srcId="{59E08DB3-EADD-42B7-A213-708F104A709E}" destId="{68AD1C50-8643-42AB-BBD5-194F64D54A7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771171" y="715421"/>
          <a:ext cx="1098000" cy="1098000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970200" y="898735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385200" y="22491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 noProof="0" dirty="0"/>
            <a:t>YOLOv8</a:t>
          </a:r>
          <a:endParaRPr lang="ru-RU" sz="3000" kern="1200" noProof="0" dirty="0"/>
        </a:p>
      </dsp:txBody>
      <dsp:txXfrm>
        <a:off x="385200" y="2249125"/>
        <a:ext cx="1800000" cy="720000"/>
      </dsp:txXfrm>
    </dsp:sp>
    <dsp:sp modelId="{F82A6E7C-4234-4816-9EB8-ED399009E25C}">
      <dsp:nvSpPr>
        <dsp:cNvPr id="0" name=""/>
        <dsp:cNvSpPr/>
      </dsp:nvSpPr>
      <dsp:spPr>
        <a:xfrm rot="8100000">
          <a:off x="2851200" y="714850"/>
          <a:ext cx="1098000" cy="1098000"/>
        </a:xfrm>
        <a:prstGeom prst="teardrop">
          <a:avLst/>
        </a:prstGeom>
        <a:solidFill>
          <a:schemeClr val="accent5">
            <a:hueOff val="1346427"/>
            <a:satOff val="4018"/>
            <a:lumOff val="523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072537" y="98341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2500200" y="22491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 noProof="0" dirty="0" err="1"/>
            <a:t>PyTorch</a:t>
          </a:r>
          <a:endParaRPr lang="ru-RU" sz="3000" kern="1200" noProof="0" dirty="0"/>
        </a:p>
      </dsp:txBody>
      <dsp:txXfrm>
        <a:off x="2500200" y="2249125"/>
        <a:ext cx="1800000" cy="720000"/>
      </dsp:txXfrm>
    </dsp:sp>
    <dsp:sp modelId="{CA848760-99D5-488A-AFB3-9EA6BD946B87}">
      <dsp:nvSpPr>
        <dsp:cNvPr id="0" name=""/>
        <dsp:cNvSpPr/>
      </dsp:nvSpPr>
      <dsp:spPr>
        <a:xfrm rot="8100000">
          <a:off x="4966199" y="714850"/>
          <a:ext cx="1098000" cy="1098000"/>
        </a:xfrm>
        <a:prstGeom prst="teardrop">
          <a:avLst/>
        </a:prstGeom>
        <a:solidFill>
          <a:schemeClr val="accent5">
            <a:hueOff val="2692854"/>
            <a:satOff val="8035"/>
            <a:lumOff val="104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5186932" y="99821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4615199" y="22491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 noProof="0" dirty="0"/>
            <a:t>Fast </a:t>
          </a:r>
          <a:r>
            <a:rPr lang="en-US" sz="3000" kern="1200" noProof="0" dirty="0" err="1"/>
            <a:t>api</a:t>
          </a:r>
          <a:endParaRPr lang="ru-RU" sz="3000" kern="1200" noProof="0" dirty="0"/>
        </a:p>
      </dsp:txBody>
      <dsp:txXfrm>
        <a:off x="4615199" y="2249125"/>
        <a:ext cx="1800000" cy="720000"/>
      </dsp:txXfrm>
    </dsp:sp>
    <dsp:sp modelId="{93A6E655-1598-46B4-8013-2139911C1114}">
      <dsp:nvSpPr>
        <dsp:cNvPr id="0" name=""/>
        <dsp:cNvSpPr/>
      </dsp:nvSpPr>
      <dsp:spPr>
        <a:xfrm>
          <a:off x="7081200" y="809124"/>
          <a:ext cx="1098000" cy="1098000"/>
        </a:xfrm>
        <a:prstGeom prst="ellipse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31BAF3-B6FD-42FE-867B-58CD92AF867E}">
      <dsp:nvSpPr>
        <dsp:cNvPr id="0" name=""/>
        <dsp:cNvSpPr/>
      </dsp:nvSpPr>
      <dsp:spPr>
        <a:xfrm>
          <a:off x="7315200" y="104312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AD1C50-8643-42AB-BBD5-194F64D54A78}">
      <dsp:nvSpPr>
        <dsp:cNvPr id="0" name=""/>
        <dsp:cNvSpPr/>
      </dsp:nvSpPr>
      <dsp:spPr>
        <a:xfrm>
          <a:off x="6730200" y="22491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 noProof="0" dirty="0"/>
            <a:t>React</a:t>
          </a:r>
          <a:endParaRPr lang="ru-RU" sz="3000" kern="1200" noProof="0" dirty="0"/>
        </a:p>
      </dsp:txBody>
      <dsp:txXfrm>
        <a:off x="6730200" y="2249125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Для перемещения страницы щёлкните мышью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DB3B4DB6-CD20-4192-80F2-788FC045A92C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E466605-8246-4DB1-852E-0E1593C06AA0}" type="slidenum">
              <a:rPr b="0" lang="ru-RU" sz="1200" spc="-1" strike="noStrike">
                <a:latin typeface="Times New Roman"/>
              </a:rPr>
              <a:t>11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2498500-AB43-43CE-98D8-76AE3D2C4D08}" type="slidenum">
              <a:rPr b="0" lang="ru-RU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4482B78-5E3C-4D52-A38F-9B10F8067F8E}" type="slidenum">
              <a:rPr b="0" lang="ru-RU" sz="1200" spc="-1" strike="noStrike">
                <a:latin typeface="Times New Roman"/>
              </a:rPr>
              <a:t>11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9BF6D51-7CC0-4D7B-B8DA-FC7CB46C841A}" type="slidenum">
              <a:rPr b="0" lang="ru-RU" sz="1200" spc="-1" strike="noStrike">
                <a:latin typeface="Times New Roman"/>
              </a:rPr>
              <a:t>11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890187E-DFD5-4D8D-9737-B5B55949FDA5}" type="slidenum">
              <a:rPr b="0" lang="ru-RU" sz="1200" spc="-1" strike="noStrike">
                <a:latin typeface="Times New Roman"/>
              </a:rPr>
              <a:t>11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39A06D3-B091-4496-9903-B8165385C30D}" type="slidenum">
              <a:rPr b="0" lang="ru-RU" sz="1200" spc="-1" strike="noStrike">
                <a:latin typeface="Times New Roman"/>
              </a:rPr>
              <a:t>11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0596A68-8BA6-4829-B072-C56F61254EBE}" type="slidenum">
              <a:rPr b="0" lang="ru-RU" sz="1200" spc="-1" strike="noStrike">
                <a:latin typeface="Times New Roman"/>
              </a:rPr>
              <a:t>11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5B27E87-F784-4CD0-8C8B-22412679F8E6}" type="slidenum">
              <a:rPr b="0" lang="ru-RU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2B307BC-DD17-46D0-B7C2-7F29339C2614}" type="slidenum">
              <a:rPr b="0" lang="ru-RU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AA435BE-0E27-49D2-8970-063E6B49A964}" type="slidenum">
              <a:rPr b="0" lang="ru-RU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2589120" y="2514600"/>
            <a:ext cx="8915040" cy="1048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2589120" y="2514600"/>
            <a:ext cx="8915040" cy="1048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2589120" y="2514600"/>
            <a:ext cx="8915040" cy="1048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2589120" y="2514600"/>
            <a:ext cx="8915040" cy="1048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Группа 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1" name="Полилиния 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Полилиния 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Полилиния 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Полилиния 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Полилиния 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Полилиния 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Полилиния 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Полилиния 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Полилиния 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Полилиния 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Полилиния 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Полилиния 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" name="Группа 9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14" name="Полилиния 27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Полилиния 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Полилиния 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Полилиния 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Полилиния 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Полилиния 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Полилиния 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Полилиния 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Полилиния 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Полилиния 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Полилиния 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Полилиния 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" name="Прямоугольник 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ru-RU" sz="5400" spc="-1" strike="noStrike">
                <a:solidFill>
                  <a:srgbClr val="ffffff"/>
                </a:solidFill>
                <a:latin typeface="Century Gothic"/>
              </a:rPr>
              <a:t>Образец заголовка</a:t>
            </a:r>
            <a:endParaRPr b="0" lang="ru-RU" sz="5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D3FC008-2D0F-4A77-9C86-D35C6FCE5DCA}" type="datetime1">
              <a:rPr b="0" lang="ru-RU" sz="900" spc="-1" strike="noStrike">
                <a:solidFill>
                  <a:srgbClr val="ffffff"/>
                </a:solidFill>
                <a:latin typeface="Century Gothic"/>
              </a:rPr>
              <a:t>21.04.2024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30" name="Полилиния 6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PlaceHolder 4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85EC5FD-46C7-4287-8AEE-AB8710EB543D}" type="slidenum">
              <a:rPr b="0" lang="ru-RU" sz="2000" spc="-1" strike="noStrike">
                <a:solidFill>
                  <a:srgbClr val="feffff"/>
                </a:solidFill>
                <a:latin typeface="Century Gothic"/>
              </a:rPr>
              <a:t>&lt;номер&gt;</a:t>
            </a:fld>
            <a:endParaRPr b="0" lang="ru-RU" sz="2000" spc="-1" strike="noStrike"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ffffff"/>
                </a:solidFill>
                <a:latin typeface="Century Gothic"/>
              </a:rPr>
              <a:t>Второй уровень структуры</a:t>
            </a:r>
            <a:endParaRPr b="0" lang="ru-RU" sz="14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ffffff"/>
                </a:solidFill>
                <a:latin typeface="Century Gothic"/>
              </a:rPr>
              <a:t>Третий уровень структуры</a:t>
            </a:r>
            <a:endParaRPr b="0" lang="ru-RU" sz="12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200" spc="-1" strike="noStrike">
                <a:solidFill>
                  <a:srgbClr val="ffffff"/>
                </a:solidFill>
                <a:latin typeface="Century Gothic"/>
              </a:rPr>
              <a:t>Четвёртый уровень структуры</a:t>
            </a:r>
            <a:endParaRPr b="0" lang="ru-RU" sz="12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Группа 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0" name="Полилиния 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Полилиния 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Полилиния 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Полилиния 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Полилиния 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Полилиния 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Полилиния 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Полилиния 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Полилиния 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Полилиния 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Полилиния 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Полилиния 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" name="Группа 9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83" name="Полилиния 27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Полилиния 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Полилиния 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Полилиния 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Полилиния 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Полилиния 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Полилиния 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Полилиния 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Полилиния 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Полилиния 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Полилиния 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Полилиния 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" name="Прямоугольник 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Образец заголовка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Образец текста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600" spc="-1" strike="noStrike">
                <a:solidFill>
                  <a:srgbClr val="ffffff"/>
                </a:solidFill>
                <a:latin typeface="Century Gothic"/>
              </a:rPr>
              <a:t>Второй уровень</a:t>
            </a:r>
            <a:endParaRPr b="0" lang="ru-RU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400" spc="-1" strike="noStrike">
                <a:solidFill>
                  <a:srgbClr val="ffffff"/>
                </a:solidFill>
                <a:latin typeface="Century Gothic"/>
              </a:rPr>
              <a:t>Третий уровень</a:t>
            </a:r>
            <a:endParaRPr b="0" lang="ru-RU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200" spc="-1" strike="noStrike">
                <a:solidFill>
                  <a:srgbClr val="ffffff"/>
                </a:solidFill>
                <a:latin typeface="Century Gothic"/>
              </a:rPr>
              <a:t>Четвертый уровень</a:t>
            </a:r>
            <a:endParaRPr b="0" lang="ru-RU" sz="12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200" spc="-1" strike="noStrike">
                <a:solidFill>
                  <a:srgbClr val="ffffff"/>
                </a:solidFill>
                <a:latin typeface="Century Gothic"/>
              </a:rPr>
              <a:t>Пятый уровень</a:t>
            </a:r>
            <a:endParaRPr b="0" lang="ru-RU" sz="1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589BB21-040A-4477-B0B1-717106D0BEDF}" type="datetime1">
              <a:rPr b="0" lang="ru-RU" sz="900" spc="-1" strike="noStrike">
                <a:solidFill>
                  <a:srgbClr val="ffffff"/>
                </a:solidFill>
                <a:latin typeface="Century Gothic"/>
              </a:rPr>
              <a:t>21.04.2024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00" name="Полилиния 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PlaceHolder 5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6A6A164-B0AB-4F37-A5E2-49662C007DA8}" type="slidenum">
              <a:rPr b="0" lang="ru-RU" sz="2000" spc="-1" strike="noStrike">
                <a:solidFill>
                  <a:srgbClr val="feffff"/>
                </a:solidFill>
                <a:latin typeface="Century Gothic"/>
              </a:rPr>
              <a:t>&lt;номер&gt;</a:t>
            </a:fld>
            <a:endParaRPr b="0" lang="ru-RU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Группа 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139" name="Полилиния 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Полилиния 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Полилиния 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Полилиния 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Полилиния 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Полилиния 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Полилиния 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Полилиния 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Полилиния 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Полилиния 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Полилиния 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Полилиния 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1" name="Группа 9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152" name="Полилиния 27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Полилиния 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Полилиния 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Полилиния 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Полилиния 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Полилиния 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Полилиния 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Полилиния 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Полилиния 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Полилиния 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Полилиния 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Полилиния 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" name="Прямоугольник 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Образец заголовка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Образец текста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600" spc="-1" strike="noStrike">
                <a:solidFill>
                  <a:srgbClr val="ffffff"/>
                </a:solidFill>
                <a:latin typeface="Century Gothic"/>
              </a:rPr>
              <a:t>Второй уровень</a:t>
            </a:r>
            <a:endParaRPr b="0" lang="ru-RU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400" spc="-1" strike="noStrike">
                <a:solidFill>
                  <a:srgbClr val="ffffff"/>
                </a:solidFill>
                <a:latin typeface="Century Gothic"/>
              </a:rPr>
              <a:t>Третий уровень</a:t>
            </a:r>
            <a:endParaRPr b="0" lang="ru-RU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200" spc="-1" strike="noStrike">
                <a:solidFill>
                  <a:srgbClr val="ffffff"/>
                </a:solidFill>
                <a:latin typeface="Century Gothic"/>
              </a:rPr>
              <a:t>Четвертый уровень</a:t>
            </a:r>
            <a:endParaRPr b="0" lang="ru-RU" sz="12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200" spc="-1" strike="noStrike">
                <a:solidFill>
                  <a:srgbClr val="ffffff"/>
                </a:solidFill>
                <a:latin typeface="Century Gothic"/>
              </a:rPr>
              <a:t>Пятый уровень</a:t>
            </a:r>
            <a:endParaRPr b="0" lang="ru-RU" sz="1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3A8A490-0A7A-48A7-9C8E-780E7BA0779D}" type="datetime1">
              <a:rPr b="0" lang="ru-RU" sz="900" spc="-1" strike="noStrike">
                <a:solidFill>
                  <a:srgbClr val="ffffff"/>
                </a:solidFill>
                <a:latin typeface="Century Gothic"/>
              </a:rPr>
              <a:t>21.04.2024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69" name="Полилиния 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PlaceHolder 5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4D43539-99F0-4AF8-88A6-88F021FFE8E2}" type="slidenum">
              <a:rPr b="0" lang="ru-RU" sz="2000" spc="-1" strike="noStrike">
                <a:solidFill>
                  <a:srgbClr val="feffff"/>
                </a:solidFill>
                <a:latin typeface="Century Gothic"/>
              </a:rPr>
              <a:t>&lt;номер&gt;</a:t>
            </a:fld>
            <a:endParaRPr b="0" lang="ru-RU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Группа 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208" name="Полилиния 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Полилиния 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Полилиния 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Полилиния 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Полилиния 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Полилиния 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Полилиния 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Полилиния 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Полилиния 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Полилиния 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Полилиния 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Полилиния 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0" name="Группа 9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221" name="Полилиния 27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Полилиния 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Полилиния 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Полилиния 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Полилиния 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Полилиния 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Полилиния 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Полилиния 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Полилиния 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Полилиния 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Полилиния 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Полилиния 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3" name="Прямоугольник 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Образец заголовка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Образец текста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600" spc="-1" strike="noStrike">
                <a:solidFill>
                  <a:srgbClr val="ffffff"/>
                </a:solidFill>
                <a:latin typeface="Century Gothic"/>
              </a:rPr>
              <a:t>Второй уровень</a:t>
            </a:r>
            <a:endParaRPr b="0" lang="ru-RU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400" spc="-1" strike="noStrike">
                <a:solidFill>
                  <a:srgbClr val="ffffff"/>
                </a:solidFill>
                <a:latin typeface="Century Gothic"/>
              </a:rPr>
              <a:t>Третий уровень</a:t>
            </a:r>
            <a:endParaRPr b="0" lang="ru-RU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200" spc="-1" strike="noStrike">
                <a:solidFill>
                  <a:srgbClr val="ffffff"/>
                </a:solidFill>
                <a:latin typeface="Century Gothic"/>
              </a:rPr>
              <a:t>Четвертый уровень</a:t>
            </a:r>
            <a:endParaRPr b="0" lang="ru-RU" sz="12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200" spc="-1" strike="noStrike">
                <a:solidFill>
                  <a:srgbClr val="ffffff"/>
                </a:solidFill>
                <a:latin typeface="Century Gothic"/>
              </a:rPr>
              <a:t>Пятый уровень</a:t>
            </a:r>
            <a:endParaRPr b="0" lang="ru-RU" sz="1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AEAF81C-AAF8-4746-8415-6DDFC734CCE3}" type="datetime1">
              <a:rPr b="0" lang="ru-RU" sz="900" spc="-1" strike="noStrike">
                <a:solidFill>
                  <a:srgbClr val="ffffff"/>
                </a:solidFill>
                <a:latin typeface="Century Gothic"/>
              </a:rPr>
              <a:t>21.04.2024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238" name="Полилиния 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PlaceHolder 5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BF1D368-B5BF-4DBC-8D16-75555C6843F1}" type="slidenum">
              <a:rPr b="0" lang="ru-RU" sz="2000" spc="-1" strike="noStrike">
                <a:solidFill>
                  <a:srgbClr val="feffff"/>
                </a:solidFill>
                <a:latin typeface="Century Gothic"/>
              </a:rPr>
              <a:t>&lt;номер&gt;</a:t>
            </a:fld>
            <a:endParaRPr b="0" lang="ru-RU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5.png"/><Relationship Id="rId8" Type="http://schemas.microsoft.com/office/2007/relationships/hdphoto" Target="../media/hdphoto1.wdp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9000">
              <a:srgbClr val="349fe7"/>
            </a:gs>
            <a:gs pos="100000">
              <a:srgbClr val="de32de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Прямоугольник 17"/>
          <p:cNvSpPr/>
          <p:nvPr/>
        </p:nvSpPr>
        <p:spPr>
          <a:xfrm>
            <a:off x="0" y="-720"/>
            <a:ext cx="12191760" cy="6853680"/>
          </a:xfrm>
          <a:prstGeom prst="rect">
            <a:avLst/>
          </a:prstGeom>
          <a:gradFill rotWithShape="0">
            <a:gsLst>
              <a:gs pos="29000">
                <a:srgbClr val="349fe7"/>
              </a:gs>
              <a:gs pos="100000">
                <a:srgbClr val="de32de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3" name="Рисунок 4" descr="светлые пятна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27800" y="1949400"/>
            <a:ext cx="1193508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7000"/>
          </a:bodyPr>
          <a:p>
            <a:pPr algn="ctr">
              <a:lnSpc>
                <a:spcPct val="100000"/>
              </a:lnSpc>
            </a:pPr>
            <a:r>
              <a:rPr b="0" lang="ru-RU" sz="5400" spc="-1" strike="noStrike">
                <a:solidFill>
                  <a:srgbClr val="ffffff"/>
                </a:solidFill>
                <a:latin typeface="Century Gothic"/>
              </a:rPr>
              <a:t>Задача РЖД</a:t>
            </a:r>
            <a:br/>
            <a:r>
              <a:rPr b="0" lang="ru-RU" sz="5400" spc="-1" strike="noStrike">
                <a:solidFill>
                  <a:srgbClr val="ffffff"/>
                </a:solidFill>
                <a:latin typeface="Century Gothic"/>
              </a:rPr>
              <a:t>«Детектирование курильщиков</a:t>
            </a:r>
            <a:br/>
            <a:r>
              <a:rPr b="0" lang="ru-RU" sz="5400" spc="-1" strike="noStrike">
                <a:solidFill>
                  <a:srgbClr val="ffffff"/>
                </a:solidFill>
                <a:latin typeface="Century Gothic"/>
              </a:rPr>
              <a:t>в неположенных местах»</a:t>
            </a:r>
            <a:endParaRPr b="0" lang="ru-RU" sz="5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0" y="4777200"/>
            <a:ext cx="12191760" cy="1126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800" spc="-1" strike="noStrike">
                <a:solidFill>
                  <a:srgbClr val="ffffff"/>
                </a:solidFill>
                <a:latin typeface="Century Gothic"/>
              </a:rPr>
              <a:t>Решение команды «Всего помаленьку»</a:t>
            </a:r>
            <a:endParaRPr b="0" lang="ru-RU" sz="2800" spc="-1" strike="noStrike">
              <a:latin typeface="Arial"/>
            </a:endParaRPr>
          </a:p>
        </p:txBody>
      </p:sp>
      <p:grpSp>
        <p:nvGrpSpPr>
          <p:cNvPr id="286" name="Группа 19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287" name="Полилиния 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Полилиния 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Полилиния 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Полилиния 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Полилиния 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Полилиния 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Полилиния 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Полилиния 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Полилиния 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Полилиния 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Полилиния 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Полилиния 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9" name="Группа 33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300" name="Полилиния 27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Полилиния 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Полилиния 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Полилиния 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Полилиния 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Полилиния 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Полилиния 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Полилиния 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Полилиния 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Полилиния 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Полилиния 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Полилиния 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2" name="Прямоугольник 4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3" name="Полилиния 69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421880" y="100440"/>
            <a:ext cx="286632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О команде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2160000" y="1292040"/>
            <a:ext cx="8251200" cy="4647960"/>
          </a:xfrm>
          <a:prstGeom prst="rect">
            <a:avLst/>
          </a:prstGeom>
          <a:ln w="0">
            <a:noFill/>
          </a:ln>
        </p:spPr>
      </p:pic>
      <p:sp>
        <p:nvSpPr>
          <p:cNvPr id="486" name="TextBox 7"/>
          <p:cNvSpPr/>
          <p:nvPr/>
        </p:nvSpPr>
        <p:spPr>
          <a:xfrm>
            <a:off x="4892760" y="1980000"/>
            <a:ext cx="1047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ru-RU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Century Gothic"/>
              </a:rPr>
              <a:t>Тимур</a:t>
            </a:r>
            <a:endParaRPr b="1" i="1" lang="ru-RU" sz="1800" spc="-1" strike="noStrike">
              <a:highlight>
                <a:srgbClr val="000000"/>
              </a:highlight>
              <a:latin typeface="Arial"/>
            </a:endParaRPr>
          </a:p>
        </p:txBody>
      </p:sp>
      <p:sp>
        <p:nvSpPr>
          <p:cNvPr id="487" name="TextBox 1"/>
          <p:cNvSpPr/>
          <p:nvPr/>
        </p:nvSpPr>
        <p:spPr>
          <a:xfrm>
            <a:off x="7392960" y="1965600"/>
            <a:ext cx="1047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ru-RU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Century Gothic"/>
              </a:rPr>
              <a:t>Иван</a:t>
            </a:r>
            <a:endParaRPr b="1" i="1" lang="ru-RU" sz="1800" spc="-1" strike="noStrike">
              <a:highlight>
                <a:srgbClr val="000000"/>
              </a:highlight>
              <a:latin typeface="Arial"/>
            </a:endParaRPr>
          </a:p>
        </p:txBody>
      </p:sp>
      <p:sp>
        <p:nvSpPr>
          <p:cNvPr id="488" name="TextBox 2"/>
          <p:cNvSpPr/>
          <p:nvPr/>
        </p:nvSpPr>
        <p:spPr>
          <a:xfrm>
            <a:off x="3780000" y="3060000"/>
            <a:ext cx="1047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ru-RU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Century Gothic"/>
              </a:rPr>
              <a:t>Данил</a:t>
            </a:r>
            <a:endParaRPr b="1" i="1" lang="ru-RU" sz="1800" spc="-1" strike="noStrike">
              <a:highlight>
                <a:srgbClr val="000000"/>
              </a:highlight>
              <a:latin typeface="Arial"/>
            </a:endParaRPr>
          </a:p>
        </p:txBody>
      </p:sp>
      <p:sp>
        <p:nvSpPr>
          <p:cNvPr id="489" name="TextBox 5"/>
          <p:cNvSpPr/>
          <p:nvPr/>
        </p:nvSpPr>
        <p:spPr>
          <a:xfrm>
            <a:off x="6120000" y="2160000"/>
            <a:ext cx="1047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ru-RU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Century Gothic"/>
              </a:rPr>
              <a:t>Азат</a:t>
            </a:r>
            <a:endParaRPr b="1" i="1" lang="ru-RU" sz="1800" spc="-1" strike="noStrike">
              <a:highlight>
                <a:srgbClr val="000000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29000">
              <a:srgbClr val="349fe7"/>
            </a:gs>
            <a:gs pos="100000">
              <a:srgbClr val="de32de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Прямоугольник 9"/>
          <p:cNvSpPr/>
          <p:nvPr/>
        </p:nvSpPr>
        <p:spPr>
          <a:xfrm>
            <a:off x="0" y="-720"/>
            <a:ext cx="12191760" cy="6853680"/>
          </a:xfrm>
          <a:prstGeom prst="rect">
            <a:avLst/>
          </a:prstGeom>
          <a:gradFill rotWithShape="0">
            <a:gsLst>
              <a:gs pos="29000">
                <a:srgbClr val="349fe7"/>
              </a:gs>
              <a:gs pos="100000">
                <a:srgbClr val="de32de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1" name="Рисунок 4" descr="светлые пятна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2520000" y="12600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ru-RU" sz="5400" spc="-1" strike="noStrike">
                <a:solidFill>
                  <a:srgbClr val="ffffff"/>
                </a:solidFill>
                <a:latin typeface="Century Gothic"/>
              </a:rPr>
              <a:t>Спасибо за внимание!</a:t>
            </a:r>
            <a:endParaRPr b="0" lang="ru-RU" sz="5400" spc="-1" strike="noStrike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493" name="Группа 1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494" name="Полилиния 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Полилиния 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Полилиния 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Полилиния 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Полилиния 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Полилиния 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Полилиния 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Полилиния 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Полилиния 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Полилиния 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Полилиния 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Полилиния 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6" name="Группа 25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507" name="Полилиния 27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Полилиния 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Полилиния 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Полилиния 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Полилиния 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Полилиния 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Полилиния 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Полилиния 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Полилиния 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Полилиния 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Полилиния 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Полилиния 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9" name="Прямоугольник 39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0" name="Полилиния 69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Прямоугольник 32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5" name="Рисунок 12" descr="светлые пятна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Поставленная задача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317" name="Группа 34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318" name="Полилиния 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Полилиния 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Полилиния 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Полилиния 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Полилиния 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Полилиния 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Полилиния 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Полилиния 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Полилиния 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Полилиния 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Полилиния 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Полилиния 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0" name="Группа 48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331" name="Полилиния 27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Полилиния 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Полилиния 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Полилиния 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Полилиния 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Полилиния 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Полилиния 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Полилиния 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Полилиния 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Полилиния 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Полилиния 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Полилиния 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3" name="Прямоугольник 62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" name="Полилиния 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2593080" y="168948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Создать эффективный инструмент, который способен оперативно и точно идентифицировать нарушителей правил безопасности и предотвращать нарушения. Полученная модель может быть интегрирована в системы видеонаблюдения для обеспечения безопасности и соблюдения правил в общественных местах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рямоугольник 32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7" name="Рисунок 12" descr="светлые пятна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Наше решение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349" name="Группа 34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350" name="Полилиния 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Полилиния 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Полилиния 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Полилиния 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Полилиния 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Полилиния 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Полилиния 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Полилиния 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Полилиния 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Полилиния 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Полилиния 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Полилиния 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2" name="Группа 48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363" name="Полилиния 27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Полилиния 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Полилиния 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Полилиния 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Полилиния 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Полилиния 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Полилиния 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Полилиния 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Полилиния 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Полилиния 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Полилиния 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Полилиния 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5" name="Прямоугольник 62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Полилиния 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2593080" y="168948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Две независимые модели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YOLOv8: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Идентификация сигареты – 50 Мб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Определение позы человека с целью поиска критических поз («курильщика») – 6 Мб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Курильщик будет обнаружен, в случае срабатывания одной из моделей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Веб-сервис с пользовательским интерфейсом для взаимодействия с моделями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Прямоугольник 32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9" name="Рисунок 12" descr="светлые пятна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Используемые технологии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381" name="Группа 34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382" name="Полилиния 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Полилиния 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Полилиния 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Полилиния 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Полилиния 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Полилиния 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Полилиния 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Полилиния 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Полилиния 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Полилиния 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Полилиния 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Полилиния 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4" name="Группа 48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395" name="Полилиния 27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Полилиния 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Полилиния 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Полилиния 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Полилиния 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Полилиния 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Полилиния 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Полилиния 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Полилиния 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Полилиния 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Полилиния 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Полилиния 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7" name="Прямоугольник 62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8" name="Полилиния 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195559290"/>
              </p:ext>
            </p:extLst>
          </p:nvPr>
        </p:nvGraphicFramePr>
        <p:xfrm>
          <a:off x="2582280" y="1363680"/>
          <a:ext cx="8915040" cy="37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" name="Рисунок 3" descr="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7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739040" y="4652640"/>
            <a:ext cx="4601520" cy="115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Прямоугольник 32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Рисунок 12" descr="светлые пятна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Этапы разработки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413" name="Группа 34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414" name="Полилиния 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Полилиния 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Полилиния 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Полилиния 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Полилиния 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Полилиния 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Полилиния 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Полилиния 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Полилиния 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Полилиния 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Полилиния 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Полилиния 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6" name="Группа 48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427" name="Полилиния 27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Полилиния 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Полилиния 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Полилиния 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Полилиния 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Полилиния 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Полилиния 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Полилиния 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Полилиния 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Полилиния 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Полилиния 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Полилиния 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9" name="Прямоугольник 62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" name="Полилиния 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2593080" y="1689480"/>
            <a:ext cx="7464960" cy="473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Сбор данных: 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https://universe.roboflow.com/cigarette-detector/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Аннотация изображений: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Приложена к датасетам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2200" spc="-1" strike="noStrike">
                <a:solidFill>
                  <a:srgbClr val="ffffff"/>
                </a:solidFill>
                <a:latin typeface="Century Gothic"/>
              </a:rPr>
              <a:t>Предобработка (аугментация)</a:t>
            </a: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:</a:t>
            </a:r>
            <a:endParaRPr b="0" lang="ru-RU" sz="22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Размытие: 1%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Медианное размытие: 1%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Приведение к серому: 1%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Метод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CLAHE: 1%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442" name="Рисунок 4" descr=""/>
          <p:cNvPicPr/>
          <p:nvPr/>
        </p:nvPicPr>
        <p:blipFill>
          <a:blip r:embed="rId2"/>
          <a:stretch/>
        </p:blipFill>
        <p:spPr>
          <a:xfrm>
            <a:off x="8615160" y="2732760"/>
            <a:ext cx="2893680" cy="289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Прямоугольник 32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4" name="Рисунок 12" descr="светлые пятна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Этапы разработки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446" name="Группа 34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447" name="Полилиния 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Полилиния 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Полилиния 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Полилиния 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Полилиния 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Полилиния 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Полилиния 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Полилиния 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Полилиния 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Полилиния 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Полилиния 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Полилиния 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9" name="Группа 48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460" name="Полилиния 27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Полилиния 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Полилиния 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Полилиния 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Полилиния 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Полилиния 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Полилиния 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Полилиния 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Полилиния 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Полилиния 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Полилиния 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Полилиния 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2" name="Прямоугольник 62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" name="Полилиния 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803160" y="1367280"/>
            <a:ext cx="6662520" cy="5058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Работа над нейросетями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Работа с датасетами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Определение поз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Определение объектов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Обработка предсказаний нейронных сетей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Веб-сервер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FAST API, React-</a:t>
            </a: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 клиент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Возможность загрузки </a:t>
            </a:r>
            <a:r>
              <a:rPr b="1" lang="ru-RU" sz="1800" spc="-1" strike="noStrike">
                <a:solidFill>
                  <a:srgbClr val="ffffff"/>
                </a:solidFill>
                <a:latin typeface="Century Gothic"/>
              </a:rPr>
              <a:t>изображений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Возможность загружать </a:t>
            </a:r>
            <a:r>
              <a:rPr b="1" lang="ru-RU" sz="1800" spc="-1" strike="noStrike">
                <a:solidFill>
                  <a:srgbClr val="ffffff"/>
                </a:solidFill>
                <a:latin typeface="Century Gothic"/>
              </a:rPr>
              <a:t>видео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Обработка видео-потока (в разработке)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de32de"/>
              </a:buClr>
              <a:buFont typeface="Wingdings 3" charset="2"/>
              <a:buChar char=""/>
            </a:pP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475" name="Рисунок 5" descr=""/>
          <p:cNvPicPr/>
          <p:nvPr/>
        </p:nvPicPr>
        <p:blipFill>
          <a:blip r:embed="rId2"/>
          <a:stretch/>
        </p:blipFill>
        <p:spPr>
          <a:xfrm>
            <a:off x="7701480" y="1617840"/>
            <a:ext cx="3723480" cy="1654200"/>
          </a:xfrm>
          <a:prstGeom prst="rect">
            <a:avLst/>
          </a:prstGeom>
          <a:ln w="0">
            <a:noFill/>
          </a:ln>
        </p:spPr>
      </p:pic>
      <p:pic>
        <p:nvPicPr>
          <p:cNvPr id="476" name="Picture 6" descr="Laptop PNG, Laptop Transparent Background - FreeIconsPNG"/>
          <p:cNvPicPr/>
          <p:nvPr/>
        </p:nvPicPr>
        <p:blipFill>
          <a:blip r:embed="rId3"/>
          <a:stretch/>
        </p:blipFill>
        <p:spPr>
          <a:xfrm>
            <a:off x="6940080" y="1058760"/>
            <a:ext cx="5173200" cy="404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Примеры работы проекта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956160" y="1440000"/>
            <a:ext cx="10383840" cy="48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Примеры работы проекта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1"/>
          <a:stretch/>
        </p:blipFill>
        <p:spPr>
          <a:xfrm>
            <a:off x="1386000" y="1260000"/>
            <a:ext cx="9594000" cy="52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3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Century Gothic"/>
              </a:rPr>
              <a:t>Примеры работы проекта</a:t>
            </a:r>
            <a:endParaRPr b="0" lang="ru-RU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513440" y="1260000"/>
            <a:ext cx="9151920" cy="523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75CB40-8686-4C48-810A-C2974D3D3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B8F5F2-61AB-4CE6-A5E3-F34B87B0EE4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07C3E52-A0B1-49C0-88BD-66B715EE8B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«Легкий дым» для планирования мероприятий</Template>
  <TotalTime>167</TotalTime>
  <Application>LibreOffice/7.2.1.2$Windows_X86_64 LibreOffice_project/87b77fad49947c1441b67c559c339af8f3517e22</Application>
  <AppVersion>15.0000</AppVersion>
  <Words>202</Words>
  <Paragraphs>50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2024-04-21T07:37:56Z</dcterms:created>
  <dc:creator>Азат</dc:creator>
  <dc:description/>
  <dc:language>ru-RU</dc:language>
  <cp:lastModifiedBy/>
  <dcterms:modified xsi:type="dcterms:W3CDTF">2024-04-21T13:45:34Z</dcterms:modified>
  <cp:revision>3</cp:revision>
  <dc:subject/>
  <dc:title>Задача РЖД «Детектирование курильщиков в неположенных местах»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9</vt:i4>
  </property>
  <property fmtid="{D5CDD505-2E9C-101B-9397-08002B2CF9AE}" pid="4" name="PresentationFormat">
    <vt:lpwstr>Широкоэкранный</vt:lpwstr>
  </property>
  <property fmtid="{D5CDD505-2E9C-101B-9397-08002B2CF9AE}" pid="5" name="Slides">
    <vt:i4>10</vt:i4>
  </property>
</Properties>
</file>